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256" r:id="rId2"/>
    <p:sldId id="303" r:id="rId3"/>
    <p:sldId id="304" r:id="rId4"/>
    <p:sldId id="309" r:id="rId5"/>
    <p:sldId id="305" r:id="rId6"/>
    <p:sldId id="258" r:id="rId7"/>
    <p:sldId id="299" r:id="rId8"/>
    <p:sldId id="259" r:id="rId9"/>
    <p:sldId id="265" r:id="rId10"/>
    <p:sldId id="267" r:id="rId11"/>
    <p:sldId id="272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307" r:id="rId21"/>
    <p:sldId id="282" r:id="rId22"/>
    <p:sldId id="308" r:id="rId23"/>
    <p:sldId id="284" r:id="rId24"/>
    <p:sldId id="300" r:id="rId25"/>
    <p:sldId id="301" r:id="rId26"/>
    <p:sldId id="286" r:id="rId27"/>
    <p:sldId id="302" r:id="rId28"/>
    <p:sldId id="288" r:id="rId29"/>
    <p:sldId id="287" r:id="rId30"/>
    <p:sldId id="290" r:id="rId31"/>
    <p:sldId id="295" r:id="rId32"/>
    <p:sldId id="296" r:id="rId33"/>
    <p:sldId id="29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25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0B24AA-A8C2-4C8A-B919-E517B9455036}" type="doc">
      <dgm:prSet loTypeId="urn:microsoft.com/office/officeart/2005/8/layout/vList2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925713BA-E6DE-474C-893C-B4E26D29D529}">
      <dgm:prSet custT="1"/>
      <dgm:spPr/>
      <dgm:t>
        <a:bodyPr/>
        <a:lstStyle/>
        <a:p>
          <a:pPr rtl="0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Ассистент (помощник)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работник, который осуществляет помощь в уходе, передвижении, питании и других необходимых действиях с учетом индивидуальных особенностей ребенка. Не является педагогическим работником, к его уровню образования не предъявляются требования по наличию высшего или среднего профессионального образования.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272921-9D70-4757-B318-98BD991F9E2F}" type="parTrans" cxnId="{5D4ED32D-ABF8-4CF8-9C5F-5D6A6251F42E}">
      <dgm:prSet/>
      <dgm:spPr/>
      <dgm:t>
        <a:bodyPr/>
        <a:lstStyle/>
        <a:p>
          <a:endParaRPr lang="ru-RU"/>
        </a:p>
      </dgm:t>
    </dgm:pt>
    <dgm:pt modelId="{2B11A977-5BDF-41A9-85CE-8A7AF4849AB8}" type="sibTrans" cxnId="{5D4ED32D-ABF8-4CF8-9C5F-5D6A6251F42E}">
      <dgm:prSet/>
      <dgm:spPr/>
      <dgm:t>
        <a:bodyPr/>
        <a:lstStyle/>
        <a:p>
          <a:endParaRPr lang="ru-RU"/>
        </a:p>
      </dgm:t>
    </dgm:pt>
    <dgm:pt modelId="{4E75BADF-FE9E-4BA7-86D4-6BD4E4A84D56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Тьютор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педагогический работник, который обеспечивает индивидуализацию учебного процесса для обучающегося с ОВЗ, участвует в реализации адаптированной образовательной программы, обеспечивает и анализирует достижение и подтверждение обучающимся с ОВЗ уровней образования (образовательных цензов), осуществляет взаимодействие с участниками образовательного процесса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390DED-F13A-4342-984C-73FAA5AE6C5A}" type="parTrans" cxnId="{A70DDFBD-68C3-41C9-BAB7-108A7262A90E}">
      <dgm:prSet/>
      <dgm:spPr/>
      <dgm:t>
        <a:bodyPr/>
        <a:lstStyle/>
        <a:p>
          <a:endParaRPr lang="ru-RU"/>
        </a:p>
      </dgm:t>
    </dgm:pt>
    <dgm:pt modelId="{B0631283-6065-4E8A-923C-F747E1CC05E5}" type="sibTrans" cxnId="{A70DDFBD-68C3-41C9-BAB7-108A7262A90E}">
      <dgm:prSet/>
      <dgm:spPr/>
      <dgm:t>
        <a:bodyPr/>
        <a:lstStyle/>
        <a:p>
          <a:endParaRPr lang="ru-RU"/>
        </a:p>
      </dgm:t>
    </dgm:pt>
    <dgm:pt modelId="{BC8EB515-D399-4B9C-9363-54A06E695C4D}" type="pres">
      <dgm:prSet presAssocID="{720B24AA-A8C2-4C8A-B919-E517B94550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21DA6F-D58F-4C47-9471-864465B8B110}" type="pres">
      <dgm:prSet presAssocID="{925713BA-E6DE-474C-893C-B4E26D29D52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39CA2-8B0C-44ED-9619-8AE26C5901F2}" type="pres">
      <dgm:prSet presAssocID="{2B11A977-5BDF-41A9-85CE-8A7AF4849AB8}" presName="spacer" presStyleCnt="0"/>
      <dgm:spPr/>
    </dgm:pt>
    <dgm:pt modelId="{C5BCBF6D-1F52-456F-BE13-3DE925AF8588}" type="pres">
      <dgm:prSet presAssocID="{4E75BADF-FE9E-4BA7-86D4-6BD4E4A84D5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DDFBD-68C3-41C9-BAB7-108A7262A90E}" srcId="{720B24AA-A8C2-4C8A-B919-E517B9455036}" destId="{4E75BADF-FE9E-4BA7-86D4-6BD4E4A84D56}" srcOrd="1" destOrd="0" parTransId="{44390DED-F13A-4342-984C-73FAA5AE6C5A}" sibTransId="{B0631283-6065-4E8A-923C-F747E1CC05E5}"/>
    <dgm:cxn modelId="{8429A9A1-635F-467E-89C8-62195EC3F0C4}" type="presOf" srcId="{720B24AA-A8C2-4C8A-B919-E517B9455036}" destId="{BC8EB515-D399-4B9C-9363-54A06E695C4D}" srcOrd="0" destOrd="0" presId="urn:microsoft.com/office/officeart/2005/8/layout/vList2"/>
    <dgm:cxn modelId="{9EE5F270-AD42-4CA4-9032-4AEFC322A4EC}" type="presOf" srcId="{4E75BADF-FE9E-4BA7-86D4-6BD4E4A84D56}" destId="{C5BCBF6D-1F52-456F-BE13-3DE925AF8588}" srcOrd="0" destOrd="0" presId="urn:microsoft.com/office/officeart/2005/8/layout/vList2"/>
    <dgm:cxn modelId="{5D4ED32D-ABF8-4CF8-9C5F-5D6A6251F42E}" srcId="{720B24AA-A8C2-4C8A-B919-E517B9455036}" destId="{925713BA-E6DE-474C-893C-B4E26D29D529}" srcOrd="0" destOrd="0" parTransId="{65272921-9D70-4757-B318-98BD991F9E2F}" sibTransId="{2B11A977-5BDF-41A9-85CE-8A7AF4849AB8}"/>
    <dgm:cxn modelId="{42A2A662-2904-44FA-8782-6A2CFE1AB2D0}" type="presOf" srcId="{925713BA-E6DE-474C-893C-B4E26D29D529}" destId="{4321DA6F-D58F-4C47-9471-864465B8B110}" srcOrd="0" destOrd="0" presId="urn:microsoft.com/office/officeart/2005/8/layout/vList2"/>
    <dgm:cxn modelId="{8AC7A789-0E91-4156-AC1F-799FA2E83A63}" type="presParOf" srcId="{BC8EB515-D399-4B9C-9363-54A06E695C4D}" destId="{4321DA6F-D58F-4C47-9471-864465B8B110}" srcOrd="0" destOrd="0" presId="urn:microsoft.com/office/officeart/2005/8/layout/vList2"/>
    <dgm:cxn modelId="{39F05DF6-06EB-4CDC-A064-98F77B085598}" type="presParOf" srcId="{BC8EB515-D399-4B9C-9363-54A06E695C4D}" destId="{E7439CA2-8B0C-44ED-9619-8AE26C5901F2}" srcOrd="1" destOrd="0" presId="urn:microsoft.com/office/officeart/2005/8/layout/vList2"/>
    <dgm:cxn modelId="{96D8629C-D07E-44DB-8B71-9658C6C43956}" type="presParOf" srcId="{BC8EB515-D399-4B9C-9363-54A06E695C4D}" destId="{C5BCBF6D-1F52-456F-BE13-3DE925AF85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7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6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89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48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8931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12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74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8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46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97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37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4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14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7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92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12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3534-AE7D-474F-82A0-3F3215AE5987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062E88-39EA-4557-8C6F-000652D74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95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920880" cy="1800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Инструктивно-методическое письмо  Комитета по образованию СПб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11.07.2017  № 03-28-3907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/17-0-0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276872"/>
            <a:ext cx="6912768" cy="4032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образовательную деятельность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основного общего и (или)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3112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82176"/>
            <a:ext cx="6285384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обучения детей с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79 №273-ФЗ «Об образовании в РФ»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57400"/>
            <a:ext cx="8018083" cy="5400600"/>
          </a:xfrm>
        </p:spPr>
        <p:txBody>
          <a:bodyPr>
            <a:noAutofit/>
          </a:bodyPr>
          <a:lstStyle/>
          <a:p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ОУ в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классе совместно с нормативно развивающимися сверстниками (инклюзивное образование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ОУ в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отдельного класса для детей с ОВЗ с конкретным видом нозологии, осуществляющего образовательную деятельность по адаптированной основной общеобразовательной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ОУ для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 с конкретным видом нозологии, осуществляющей образовательную деятельность по адаптированной основной общеобразовательной программе (до 01.09.2013 - специальные (коррекционные) образовательные учреждения I - VIII видов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(в форме семейного образования), а также в сетевой форме реализации образовательных программ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Ст. 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№273-ФЗ «Об образовании в РФ</a:t>
            </a: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01" y="620688"/>
            <a:ext cx="6429399" cy="93610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40768"/>
            <a:ext cx="7930271" cy="5947400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 для получения образования обучающимися с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определяются ПМПК.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Представленное родителями заключение ПМПК является основанием для создания специальных условий для обучения и воспитания. Эти специальные условия создаются в ОУ, которую выберут родители обучающегося. Это может быть как инклюзивная школа независимо от имеющихся у ребенка нарушений развития, в том числе интеллектуальных нарушений, так и отдельная образовательная организация, осуществляющая образовательную деятельность по АООП для обучающихся с ОВЗ.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специальные условий для обучающегося с ОВЗ должны быть созданы в соответствии с рекомендациями ПМПК в любой образовательной организации, в которой обучается ребёнок с ОВЗ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создания специальных условий возлагаются на руководителя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8014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7272808" cy="998984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633343" cy="5040560"/>
          </a:xfrm>
        </p:spPr>
        <p:txBody>
          <a:bodyPr>
            <a:noAutofit/>
          </a:bodyPr>
          <a:lstStyle/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специальных образовательных программ и методов обучения и воспитания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специальных учебных пособий и дидактических материалов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специальных технических средств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услуг ассистента (помощника),тьютора, а также услуги по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сурдопереводу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тифлопереводу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сурдо-тифлопереводу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групповых и индивидуальных коррекционных занятий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доступа в здания образовательных организаций.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9184" y="620688"/>
            <a:ext cx="7344816" cy="1368152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 ОВЗ в ОУ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на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основании: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77330"/>
            <a:ext cx="7704348" cy="525658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заявления родителя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и рекомендаций ПМПК по созданию специальных условий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Минобрнауки России от 20.09.2013 № 1082).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в образовательного организацию может быть отказано только по причине отсутствия в ней свободных мест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случаев, когда при приеме в нее установлены особые требования (творческие или интеллектуальные испытания при конкурсном отборе, требования к состоянию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здоровья). Ст. 67 ФЗ «Об образовании в РФ».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в обязательном порядке в письменной форме дают согласие на обучение по адаптированной образовательной программе после ознакомления с ней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42392"/>
            <a:ext cx="4320480" cy="1070992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            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ЦПМПК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ТПМПК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313384"/>
            <a:ext cx="8229600" cy="554461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функций Центральной психолого-медико-педагогической комиссии возложено на государственное бюджетное учреждение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центр психолого-педагогической, медицинской и социальной помощи «Центр диагностики и консультирования»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Санкт-Петербурга, расположенный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адресу: Санкт-Петербург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Лиговский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проспект, дом 46, литера А,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8(812)314-13-12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комиссии осуществляет руководитель Центра диагностики и консультирования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Плетнева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Евгения Борисовна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8(812)571-68-73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психолого-медико-педагогические комиссии создаются администрациями районов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Санкт-Петербурга.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представить в образовательную организацию заключение ПМПК, полученное как в Центральной, так и в территориальной психолого-медико-педагогической комиссии любого района Санкт-Петербурга или другого субъекта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9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92696"/>
            <a:ext cx="6645424" cy="864713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ПМПК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632848" cy="5112568"/>
          </a:xfrm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наличии/отсутствии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особенностей в физическом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психическом развитии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отклонений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поведении и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наличии/отсутствии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создания условий для получения ребенком образования, коррекции нарушений развития и социальной адаптации на основе специальных педагогических подходов;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определению образовательной программы, форм и методов психолого-медико-педагогической помощи, созданию специальных условий для получения образования.</a:t>
            </a:r>
          </a:p>
          <a:p>
            <a:pPr marL="0" indent="0">
              <a:buNone/>
            </a:pPr>
            <a:r>
              <a:rPr lang="ru-RU" sz="21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ПМПК действительно в течение календарного года</a:t>
            </a: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непредставлении родителями заключения ПМПК и/или ИПРА, ребенку оказываются образовательные услуги на общих основаниях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692696"/>
            <a:ext cx="7581528" cy="50405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57400"/>
            <a:ext cx="7848872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вариант: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моменту поступления в  ОУ уровень развития обучающегося с ОВЗ соответствует уровню развития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близкому к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возрастной норме.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ОВЗ получает образование, полностью соответствующее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итоговым достижениям образованию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развивающихся сверстников, в те же сроки обучения. При этом в ОУ создаются специальные условия, например, использование специальных технических средств индивидуального пользования (слуховой аппарат), предоставление услуг ассистента (помощника), логопедические занятия и другое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АОП за основу берется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программа, она дополняется программой коррекционной работы.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3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7259" y="635320"/>
            <a:ext cx="7128792" cy="79208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инклюзивного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862802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ОВЗ не достигает уровня развития близкого возрастной норме, но при этом не имеет дополнительных ограничений здоровья (нарушений интеллекта).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обучающийся с ОВЗ получает образование, полностью соответствующее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итоговым достижениям образованию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развивающихся сверстников, в пролонгированные сроки обучения (5 (6) лет на уровне начального общего образования, 6 лет на уровне основного общего образования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Пролонгация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обучения может осуществляться за счет введения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4, 9 классов.</a:t>
            </a:r>
          </a:p>
        </p:txBody>
      </p:sp>
    </p:spTree>
    <p:extLst>
      <p:ext uri="{BB962C8B-B14F-4D97-AF65-F5344CB8AC3E}">
        <p14:creationId xmlns:p14="http://schemas.microsoft.com/office/powerpoint/2010/main" val="9901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620688"/>
            <a:ext cx="6933456" cy="65128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инклюзивного обучения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940089" cy="54103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вариант: 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ОВЗ получает образование, которое не соотносится с содержанием и итоговыми достижениями </a:t>
            </a: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сверстников  (есть нарушения 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интеллекта).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для обучающихся с ОВЗ с нарушением интеллекта является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безуровневым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АОП,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разработанной в соответствии с ФГОС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(3 и 4 варианты)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ФГОС УО, которые не предполагают проведение государственной итоговой аттестации, необходимой для выдачи аттестата об образовании.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переводится из класса в класс со своими одноклассниками, обучаясь вместе с ними по рекомендованной ПМПК адаптированной программе, и завершает обучение выдачей свидетельства об обучении (позволяет пройти обучение по профессиональной программе и получить рабочую специальность.)</a:t>
            </a:r>
          </a:p>
          <a:p>
            <a:pPr marL="0" indent="0">
              <a:buNone/>
            </a:pP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данной модели в классе одновременно реализуются две образовательные программы, отличающиеся по содержанию.</a:t>
            </a:r>
          </a:p>
        </p:txBody>
      </p:sp>
    </p:spTree>
    <p:extLst>
      <p:ext uri="{BB962C8B-B14F-4D97-AF65-F5344CB8AC3E}">
        <p14:creationId xmlns:p14="http://schemas.microsoft.com/office/powerpoint/2010/main" val="189777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7005464" cy="661147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инклюзивного обучения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8233446" cy="6014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вариант: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обучении в ОУ нескольких детей с ОВЗ, испытывающих трудности в установлении эмоционального контакта, социального взаимодействия и общения, в период их адаптации возможна организация обучения в условиях «ресурсного класса» с постепенным включением в образовательную среду класса, в который зачислен ребенок.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Ресурсный класс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специальная образовательная модель, позволяющая создать для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с ОВЗ инклюзивное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 индивидуальное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обучение. При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обучающиеся с ОВЗ зачисляются в общеобразовательные классы, в ресурсном классе им оказывается поддержка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специалистов.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ресурсном классе обучение проходит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АОП, рекомендованной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 (индивидуальный учебный план).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последовательно включается в учебную деятельность общеобразовательного класса при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тьютора. Тьютор при необходимости осуществляет помощь в выполнении учебных заданий и общении с одноклассниками; адаптирует материал урока в соответствии с особенностями восприятия обучающегося с ОВЗ.</a:t>
            </a:r>
          </a:p>
        </p:txBody>
      </p:sp>
    </p:spTree>
    <p:extLst>
      <p:ext uri="{BB962C8B-B14F-4D97-AF65-F5344CB8AC3E}">
        <p14:creationId xmlns:p14="http://schemas.microsoft.com/office/powerpoint/2010/main" val="245919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589199" cy="93610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556792"/>
            <a:ext cx="7438014" cy="5184576"/>
          </a:xfrm>
        </p:spPr>
        <p:txBody>
          <a:bodyPr>
            <a:noAutofit/>
          </a:bodyPr>
          <a:lstStyle/>
          <a:p>
            <a:pPr lvl="1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(ребенок - инвалид - лицо до 18 лет ) 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 (ребенка-инвалида)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 бюро медико-социальной экспертизы. </a:t>
            </a:r>
          </a:p>
        </p:txBody>
      </p:sp>
    </p:spTree>
    <p:extLst>
      <p:ext uri="{BB962C8B-B14F-4D97-AF65-F5344CB8AC3E}">
        <p14:creationId xmlns:p14="http://schemas.microsoft.com/office/powerpoint/2010/main" val="363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620688"/>
            <a:ext cx="648072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456081" cy="4968552"/>
          </a:xfrm>
        </p:spPr>
        <p:txBody>
          <a:bodyPr>
            <a:noAutofit/>
          </a:bodyPr>
          <a:lstStyle/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отдельного класса для детей с ОВЗ с конкретным видом нозологии реализуется АООП для группы обучающихся с ОВЗ (например, АООП начального общего образования для обучающихся с ЗПР).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инклюзивного образования на каждого обучающегося разрабатывается АОП  (например, АОП ФИО, учащегося 7 б класса).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коррекционной работы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любой модели инклюзивного образования.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коррекционно-развивающих занятий осуществляется образовательной организацией самостоятельно.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636" y="548680"/>
            <a:ext cx="7704856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особенности содержания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образовательной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8028892" cy="5904656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частичного освоения образовательной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дистанционно;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индивидуального режима (снижение объема заданий,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день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полного или частичного присутствия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тьютора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/ассистента/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сурдопереводчика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тифлопереводчика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образовательном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коррекционно-развивающих занятий с психологом,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логопедом, дефектологом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другими специалистами.</a:t>
            </a:r>
          </a:p>
        </p:txBody>
      </p:sp>
    </p:spTree>
    <p:extLst>
      <p:ext uri="{BB962C8B-B14F-4D97-AF65-F5344CB8AC3E}">
        <p14:creationId xmlns:p14="http://schemas.microsoft.com/office/powerpoint/2010/main" val="7707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620688"/>
            <a:ext cx="6645958" cy="8640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достижений ребенка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5" y="1700808"/>
            <a:ext cx="7522282" cy="4896544"/>
          </a:xfrm>
        </p:spPr>
        <p:txBody>
          <a:bodyPr>
            <a:normAutofit/>
          </a:bodyPr>
          <a:lstStyle/>
          <a:p>
            <a:pPr lvl="0" rtl="0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оценка результатов освоения ребенком программы проводится специалистами психолого-медико-педагогического консилиума ОУ. По результатам оценки составляется заключение о перспективах его обучения. С заключением знакомится родитель.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Нормативными документами предусмотрена возможность изменения образовательной программы. Например, возможность обучения ребенка в более сложной образовательной среде (без создания каких-либо специальных условий).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1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4940" y="623735"/>
            <a:ext cx="5760640" cy="5040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достижений ребенка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73020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стабильного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неосвоения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рекомендованной программы,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психолого-медико-педагогического консилиума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рекомендовано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 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выявления причин, из-за которых у ребенка возникли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ребенка на обучение по другой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осуществляется ОУ на основе: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программы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рекомендаций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прохождения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ПМПК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по ранее рекомендованной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программе.</a:t>
            </a:r>
          </a:p>
        </p:txBody>
      </p:sp>
    </p:spTree>
    <p:extLst>
      <p:ext uri="{BB962C8B-B14F-4D97-AF65-F5344CB8AC3E}">
        <p14:creationId xmlns:p14="http://schemas.microsoft.com/office/powerpoint/2010/main" val="13104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937" y="692696"/>
            <a:ext cx="7659379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АОП не подлежит лицензированию,                                    не размещается на сайте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8056716" cy="547260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подлежит лицензированию и аккредитации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в соответствии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ФЗ 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РФ»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образовательные стандарты обеспечивают: вариативность содержания образовательных программ соответствующего уровня образования, возможность формирования образовательных программ различных уровня сложности и направленности с учетом образовательных потребностей и способностей обучающихся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подлежит размещению на официальном сайте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помощь ОУ при составлении АОП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3" y="1628800"/>
            <a:ext cx="7992888" cy="5229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СПБ ежегодно разрабатывает примерные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 образовательных учреждений Санкт-Петербурга, реализующих адаптированные основные общеобразовательные программы (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Комитета по образованию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раздел «Образовательные учреждения», подраздел «Образование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п. 42 ФЗ «Об образовании в РФ» возможна методическая помощь ЦППМСП в разработке и реализации АОП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оптимальных методов обучения и воспитания обучающихся с ОВЗ,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осуществления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сопровождения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1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48680"/>
            <a:ext cx="6573416" cy="5760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 ОВЗ и ФГОС УО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968" y="1124744"/>
            <a:ext cx="8064896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года вступили в действие </a:t>
            </a: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ОВЗ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(приказ </a:t>
            </a:r>
            <a:r>
              <a:rPr lang="ru-RU" sz="2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19.12.2014 КЬ 1598) и 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для обучающихся с </a:t>
            </a: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умственной 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отсталостью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инобрнауки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19.12.2014 № 1599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введения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для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и ФГОС для обучающихся с умственной отсталостью:</a:t>
            </a:r>
          </a:p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2016/2017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- 1 классы;</a:t>
            </a:r>
          </a:p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2017/2018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- 1 и 2 классы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2018/2019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- 1, 2 и 3 классы;</a:t>
            </a:r>
          </a:p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2019/2020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- 1, 2, 3 и 4 классы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количество учебных занятий не только по предметным областям, но и «коррекционно-развивающей области», являющейся обязательным элементом структуры учебного плана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АООП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категорий детей с ОВЗ включены в </a:t>
            </a:r>
            <a:r>
              <a:rPr lang="ru-RU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реестр примерных общеобразовательных программ (fgosreestr.ru</a:t>
            </a: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24110"/>
            <a:ext cx="6554688" cy="71665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варианта АООП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8172400" cy="5040560"/>
          </a:xfrm>
        </p:spPr>
        <p:txBody>
          <a:bodyPr>
            <a:normAutofit/>
          </a:bodyPr>
          <a:lstStyle/>
          <a:p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ФГОС для обучающихся с ОВЗ разработаны четыре варианта образовательной программы, которые </a:t>
            </a:r>
            <a:r>
              <a:rPr lang="ru-RU" sz="2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увеличивают удельный вес компонента жизненной компетентности</a:t>
            </a:r>
            <a:r>
              <a:rPr lang="ru-RU" sz="2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первого варианта к четвертому - соответственно </a:t>
            </a:r>
            <a:r>
              <a:rPr lang="ru-RU" sz="2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уменьшают удельный вес академического компонента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случае 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</a:t>
            </a:r>
            <a:r>
              <a:rPr lang="ru-RU" sz="2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увеличивают календарные сроки обучения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осуществляется </a:t>
            </a:r>
            <a:r>
              <a:rPr lang="ru-RU" sz="2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рекомендаций ПМПК.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адаптированной основной общеобразовательной программы может составлять </a:t>
            </a:r>
            <a:r>
              <a:rPr lang="ru-RU" sz="2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 до 6 лет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05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985" y="620688"/>
            <a:ext cx="6696744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для ОВЗ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9850" y="1484784"/>
            <a:ext cx="7964150" cy="5373216"/>
          </a:xfrm>
        </p:spPr>
        <p:txBody>
          <a:bodyPr>
            <a:noAutofit/>
          </a:bodyPr>
          <a:lstStyle/>
          <a:p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адаптированной образовательной программы для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с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по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варианту (обучающийся к моменту начала обучения достиг  уровня  развития близкого к возрастной норме и по результатам обучения сможет достичь итоговых достижений, соответствующих  образованию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развивающихся сверстников, в те же сроки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обучения)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основу берется основная образовательная программа начального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которую добавляется программа коррекционной работы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предметные области учебного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соответствуют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начального общего образования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 для обучающихся с ОВЗ по вариантам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3,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составляются ОУ в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ФГОС для обучающихся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 и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учебных планов,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содержащихся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примерных адаптированных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общеобразовательных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программах.</a:t>
            </a:r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8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20688"/>
            <a:ext cx="4536504" cy="7383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для УО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1112" y="1293285"/>
            <a:ext cx="7992888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для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 устанавливает срок реализации адаптированной основной общеобразовательной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течение 9-13 лет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ее реализации: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программы является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оценка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и оценка знаний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по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выбранному профилю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индивидуальной программы развития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(СИПР),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которой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оценка достижения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СИПР последнего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обучения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 жизненной компетенции обучающихся посредством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за обучающимися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2 недели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и организации работы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СИПР размещены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Комитета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в разделе «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«Нормативные документы и информационно-методические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материалы» 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http://k-obr.spb.ru/864/)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39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620688"/>
            <a:ext cx="6589199" cy="128089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772816"/>
            <a:ext cx="7310105" cy="4824536"/>
          </a:xfrm>
        </p:spPr>
        <p:txBody>
          <a:bodyPr>
            <a:normAutofit lnSpcReduction="10000"/>
          </a:bodyPr>
          <a:lstStyle/>
          <a:p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программа реабилитации или абилитации инвалида </a:t>
            </a:r>
            <a:r>
              <a:rPr 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ИПРА)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 оптимальных для инвалида реабилитационных мероприятий, включающий в себя отдельные виды, формы, объемы, сроки и порядок реализации медицинских, профессиональных и других реабилитационных мер, направленных на восстановление, компенсацию нарушенных функций организма, формирование, восстановление, компенсацию способностей инвалида к выполнению определенных видов деятельности.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984776" cy="135902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с ОВЗ, зачисленных в ОУ  до 1 сентября 2016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8136904" cy="5553744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на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рекомендаций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 создает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обучения ребенка специальные условия, в том числе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 адаптированную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программу.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адаптировать реализуемую 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образовательную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соответствующего уровня образования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(ввести в нее дополнительные предметы, увеличить количество часов на какой-либо предмет для изучения дополнительного модуля и т.п.) или может использовать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 для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коррекционных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10.04.2002 № 29/2065-п «Об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планов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(коррекционных) образовательных учреждений для обучающихся, воспитанников с отклонениями в развитии»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части не противоречащей действующему законодательству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97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620688"/>
            <a:ext cx="5544616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648" y="1196752"/>
            <a:ext cx="7920880" cy="5297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каждой категории детей с ОВЗ установлены требования к кадровым условиям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ормативы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организации образовательной деятельности и коррекционных занятий  с учетом особенностей обучающихся с ОВЗ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расчета по одной штатной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единице, утвержденные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Минобрнауки России от 30.08.2013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1015: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учителя-дефектолога (сурдопедагога, тифлопедагога) на каждые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6 - 12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ОВЗ;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учителя-логопеда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каждые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6 -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ОВЗ;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 на каждые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 с ОВЗ;</a:t>
            </a:r>
          </a:p>
          <a:p>
            <a:r>
              <a:rPr lang="ru-RU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ассистента (помощника) на каждые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1 - 6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инклюзивном обучении в образовательной организации одного ребенка с ОВЗ, которому в заключении ПМПК рекомендовано сопровождение тьютора, в штатное расписание образовательной организации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 1,0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тьютора.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48680"/>
            <a:ext cx="5832648" cy="72008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180634"/>
              </p:ext>
            </p:extLst>
          </p:nvPr>
        </p:nvGraphicFramePr>
        <p:xfrm>
          <a:off x="683568" y="1268760"/>
          <a:ext cx="83174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18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92696"/>
            <a:ext cx="5184576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8142276" cy="496855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«...каждый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воспитатель, учитель) должен знать и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 применять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необходимые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адресной работы с различными контингентами учащихся, в том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с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с особыми образовательными потребностями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аутистами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детьми с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СДВГ и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др.) и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...»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педагога, утвержденный  приказом Минтруда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18.10.2013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544н.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изложенным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педагогические работники, не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дефектологического образования, обязательно должны пройти курсы повышения квалификации но вопросам работы с детьми с ОВЗ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620688"/>
            <a:ext cx="6589199" cy="128089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772816"/>
            <a:ext cx="7310105" cy="4824536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ограниченными возможностями здоровья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условий. 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548680"/>
            <a:ext cx="6589199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5184576"/>
          </a:xfrm>
        </p:spPr>
        <p:txBody>
          <a:bodyPr>
            <a:noAutofit/>
          </a:bodyPr>
          <a:lstStyle/>
          <a:p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возможностей, состояния здоровья. </a:t>
            </a:r>
          </a:p>
          <a:p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 для получения образования обучающимися с ОВЗ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условия обучения, воспитания и развития обучающихся инвалидов и обучающихся с ОВЗ, без которых невозможно или затруднено освоение образовательных программ обучающимися инвалидами и обучающимися с ОВЗ.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620688"/>
            <a:ext cx="6589199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72816"/>
            <a:ext cx="7670145" cy="48965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2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АОП) </a:t>
            </a:r>
            <a:r>
              <a:rPr lang="ru-RU" sz="2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программа, адаптированная для обучения лиц с ограниченными возможностями здоровья, в том числе с инвалидностью, с учетом особенностей их психофизического развития, индивидуальных возможностей и состояния здоровья и при необходимости обеспечивающая коррекцию нарушений развития и социальную адаптацию указанных лиц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620688"/>
            <a:ext cx="6589199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28800"/>
            <a:ext cx="7742354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обучающегося.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составной частью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АОП.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40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48680"/>
            <a:ext cx="6589199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00808"/>
            <a:ext cx="7560841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основная общеобразовательная программа (далее АООП)</a:t>
            </a:r>
            <a:r>
              <a:rPr lang="ru-RU" sz="25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образовательная программа, адаптированная для обучения определенных категорий лиц с ОВЗ, в том числе с инвалидностью (до 01.09.2013 - образовательная программа специальных (коррекционных) образовательных учреждений I - VIII видов).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8064896" cy="22322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ОВЗ,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пунктом 5 Статьи 79 </a:t>
            </a:r>
            <a:b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29.12.2012 № 273-ФЗ «Об образовании в Российской Федерации» (далее -№ 273- ФЗ «Об образовании в РФ»)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628800"/>
            <a:ext cx="6984776" cy="4968552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глухие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4000"/>
              </a:lnSpc>
            </a:pP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слабослышащие;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позднооглохшие;</a:t>
            </a:r>
          </a:p>
          <a:p>
            <a:pPr>
              <a:lnSpc>
                <a:spcPct val="114000"/>
              </a:lnSpc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слабовидящие;</a:t>
            </a:r>
          </a:p>
          <a:p>
            <a:pPr>
              <a:lnSpc>
                <a:spcPct val="114000"/>
              </a:lnSpc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тяжелыми </a:t>
            </a:r>
            <a:r>
              <a:rPr lang="ru-RU" sz="17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речи</a:t>
            </a:r>
            <a:r>
              <a:rPr lang="en-US" sz="17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опорно-двигательного аппарата;</a:t>
            </a:r>
          </a:p>
          <a:p>
            <a:pPr>
              <a:lnSpc>
                <a:spcPct val="114000"/>
              </a:lnSpc>
            </a:pPr>
            <a:r>
              <a:rPr lang="en-US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задержкой психического развития</a:t>
            </a:r>
            <a:r>
              <a:rPr lang="en-US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интеллекта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en-US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расстройствами аутистического спектра</a:t>
            </a:r>
            <a:r>
              <a:rPr lang="en-US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сложным дефектом развития;</a:t>
            </a:r>
          </a:p>
          <a:p>
            <a:pPr>
              <a:lnSpc>
                <a:spcPct val="114000"/>
              </a:lnSpc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обучающиеся с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en-US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заключением ПМПК).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1084</TotalTime>
  <Words>2725</Words>
  <Application>Microsoft Office PowerPoint</Application>
  <PresentationFormat>Экран (4:3)</PresentationFormat>
  <Paragraphs>140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Century Gothic</vt:lpstr>
      <vt:lpstr>Times New Roman</vt:lpstr>
      <vt:lpstr>Wingdings 3</vt:lpstr>
      <vt:lpstr>Легкий дым</vt:lpstr>
      <vt:lpstr>Инструктивно-методическое письмо  Комитета по образованию СПб  от 11.07.2017  № 03-28-3907/17-0-0</vt:lpstr>
      <vt:lpstr>Терминология</vt:lpstr>
      <vt:lpstr>Терминология</vt:lpstr>
      <vt:lpstr>Терминология</vt:lpstr>
      <vt:lpstr>Терминология</vt:lpstr>
      <vt:lpstr>Терминология</vt:lpstr>
      <vt:lpstr>Терминология</vt:lpstr>
      <vt:lpstr>Терминология</vt:lpstr>
      <vt:lpstr>Виды ОВЗ, определенные пунктом 5 Статьи 79  Федерального закона от 29.12.2012 № 273-ФЗ «Об образовании в Российской Федерации» (далее -№ 273- ФЗ «Об образовании в РФ»)</vt:lpstr>
      <vt:lpstr>Формы обучения детей с ОВЗ  ст. 79 №273-ФЗ «Об образовании в РФ»</vt:lpstr>
      <vt:lpstr>Специальные условия</vt:lpstr>
      <vt:lpstr>Специальные условия</vt:lpstr>
      <vt:lpstr>Зачисление ребенка с ОВЗ в ОУ осуществляется на основании:</vt:lpstr>
      <vt:lpstr>                                 ЦПМПК и ТПМПК</vt:lpstr>
      <vt:lpstr>Заключение ПМПК содержит:</vt:lpstr>
      <vt:lpstr>Модели инклюзивного обучения</vt:lpstr>
      <vt:lpstr>Модели инклюзивного обучения</vt:lpstr>
      <vt:lpstr>Модели инклюзивного обучения </vt:lpstr>
      <vt:lpstr>Модели инклюзивного обучения </vt:lpstr>
      <vt:lpstr>Организация обучения</vt:lpstr>
      <vt:lpstr>Некоторые особенности содержания адаптированной образовательной программы:</vt:lpstr>
      <vt:lpstr>Оценка достижений ребенка</vt:lpstr>
      <vt:lpstr>Оценка достижений ребенка</vt:lpstr>
      <vt:lpstr>АОП не подлежит лицензированию,                                    не размещается на сайте</vt:lpstr>
      <vt:lpstr>Методическая помощь ОУ при составлении АОП</vt:lpstr>
      <vt:lpstr>ФГОС  ОВЗ и ФГОС УО</vt:lpstr>
      <vt:lpstr>Четыре варианта АООП</vt:lpstr>
      <vt:lpstr>ФГОС для ОВЗ</vt:lpstr>
      <vt:lpstr>ФГОС для УО</vt:lpstr>
      <vt:lpstr>Обучение детей с ОВЗ, зачисленных в ОУ  до 1 сентября 2016</vt:lpstr>
      <vt:lpstr>Кадровое обеспечение</vt:lpstr>
      <vt:lpstr>Кадровое обеспечение</vt:lpstr>
      <vt:lpstr>Кадровое обеспечение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Marya</cp:lastModifiedBy>
  <cp:revision>87</cp:revision>
  <dcterms:created xsi:type="dcterms:W3CDTF">2018-02-12T12:47:37Z</dcterms:created>
  <dcterms:modified xsi:type="dcterms:W3CDTF">2018-02-21T20:57:25Z</dcterms:modified>
</cp:coreProperties>
</file>